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60" r:id="rId4"/>
    <p:sldId id="258" r:id="rId5"/>
    <p:sldId id="265" r:id="rId6"/>
    <p:sldId id="259" r:id="rId7"/>
    <p:sldId id="266" r:id="rId8"/>
    <p:sldId id="267" r:id="rId9"/>
    <p:sldId id="261" r:id="rId10"/>
    <p:sldId id="268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5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6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0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06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48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27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50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7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3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7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0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47471C-7254-4ADA-BBAA-E26CBF10129D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4CC461-F8FA-4AED-A474-756DC61B6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9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Lifelong Domain Adaptation via Consolidated Internal Distribution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=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2EC4279E-B484-2717-E950-6CB1157490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406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44"/>
    </mc:Choice>
    <mc:Fallback xmlns="">
      <p:transition spd="slow" advTm="56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26EA-D2B3-115D-6171-E4192955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244" y="-106680"/>
            <a:ext cx="10018713" cy="1752599"/>
          </a:xfrm>
        </p:spPr>
        <p:txBody>
          <a:bodyPr>
            <a:normAutofit/>
          </a:bodyPr>
          <a:lstStyle/>
          <a:p>
            <a:r>
              <a:rPr lang="en-IN" dirty="0"/>
              <a:t>Results Presented in the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8550-E7B1-CD8A-A1D0-55DEF163E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645919"/>
            <a:ext cx="6096000" cy="3449320"/>
          </a:xfrm>
        </p:spPr>
        <p:txBody>
          <a:bodyPr anchor="t">
            <a:normAutofit fontScale="70000" lnSpcReduction="20000"/>
          </a:bodyPr>
          <a:lstStyle/>
          <a:p>
            <a:r>
              <a:rPr lang="en-IN" dirty="0"/>
              <a:t>Four existing UDA benchmarks have been used to validate the model (MNIST, </a:t>
            </a:r>
            <a:r>
              <a:rPr lang="en-IN" dirty="0" err="1"/>
              <a:t>ImageCLEF</a:t>
            </a:r>
            <a:r>
              <a:rPr lang="en-IN" dirty="0"/>
              <a:t>-DA, Office-Home, Office-Caltech)</a:t>
            </a:r>
          </a:p>
          <a:p>
            <a:r>
              <a:rPr lang="en-US" dirty="0"/>
              <a:t>Learning curves for the above eight sequential UDA tasks are visualized in Figure. </a:t>
            </a:r>
          </a:p>
          <a:p>
            <a:r>
              <a:rPr lang="en-US" dirty="0"/>
              <a:t>This initial jumpstart occurs due to similarities between the domains, leading to knowledge transfer from past experiences. </a:t>
            </a:r>
          </a:p>
          <a:p>
            <a:r>
              <a:rPr lang="en-US" dirty="0"/>
              <a:t>The second important observation is that catastrophic forgetting has been mitigated quite well.</a:t>
            </a:r>
          </a:p>
          <a:p>
            <a:r>
              <a:rPr lang="en-US" dirty="0"/>
              <a:t>From the Previous UDA algorithms, our Proposed LDAUCID has the highest average accuracy which validates the model. </a:t>
            </a:r>
          </a:p>
          <a:p>
            <a:r>
              <a:rPr lang="en-US" dirty="0"/>
              <a:t>Through the graphs we can clearly see even If we have changed the domain there is no significant loss in the accuracy of the model.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CADE9-2326-78B6-9627-22035F76B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0" y="1936666"/>
            <a:ext cx="5415280" cy="27369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E0EF02-B034-9C79-5B3E-6D7AEAE26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" y="4758459"/>
            <a:ext cx="6008188" cy="1804012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2684DB30-2269-28EB-9CC6-D7DFFD8580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777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4"/>
    </mc:Choice>
    <mc:Fallback xmlns="">
      <p:transition spd="slow" advTm="11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43692"/>
            <a:ext cx="10018713" cy="1737359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63040"/>
            <a:ext cx="10018713" cy="539496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Algorithm Development</a:t>
            </a:r>
            <a:r>
              <a:rPr lang="en-US" dirty="0"/>
              <a:t>: The paper introduces an algorithm for domain adaptation in continual learning, focusing on consolidating internal distributions to improve generalization.</a:t>
            </a:r>
          </a:p>
          <a:p>
            <a:r>
              <a:rPr lang="en-US" b="1" dirty="0"/>
              <a:t>Mitigating Forgetting</a:t>
            </a:r>
            <a:r>
              <a:rPr lang="en-US" dirty="0"/>
              <a:t>: It addresses catastrophic forgetting by using experience replay, which involves storing and replaying key samples to retain past knowledge.</a:t>
            </a:r>
          </a:p>
          <a:p>
            <a:r>
              <a:rPr lang="en-US" b="1" dirty="0"/>
              <a:t>Empirical Validation</a:t>
            </a:r>
            <a:r>
              <a:rPr lang="en-US" dirty="0"/>
              <a:t>: The method was tested on standard UDA benchmarks, showing improved performance and reduced forgetting.</a:t>
            </a:r>
          </a:p>
          <a:p>
            <a:r>
              <a:rPr lang="en-US" b="1" dirty="0"/>
              <a:t>Future Research</a:t>
            </a:r>
            <a:r>
              <a:rPr lang="en-US" dirty="0"/>
              <a:t>: Future work includes exploring task order effects and extending the method to incremental learning settings.</a:t>
            </a:r>
          </a:p>
          <a:p>
            <a:r>
              <a:rPr lang="en-US" b="1" dirty="0"/>
              <a:t>Potential Improvements</a:t>
            </a:r>
            <a:r>
              <a:rPr lang="en-US" dirty="0"/>
              <a:t>: Suggestions include better internal distribution estimations and incorporating class-conditional alignment techniques for datasets with larger domain gaps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5A17490-0B3F-7CE1-483A-29B448E67A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0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3"/>
    </mc:Choice>
    <mc:Fallback xmlns="">
      <p:transition spd="slow" advTm="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59430"/>
            <a:ext cx="10018713" cy="3762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Sankul</a:t>
            </a:r>
            <a:r>
              <a:rPr lang="en-US" sz="3200" dirty="0"/>
              <a:t>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220965)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Gautam</a:t>
            </a:r>
            <a:r>
              <a:rPr lang="en-US" sz="3200" dirty="0"/>
              <a:t> Kumar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220407)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Ayush</a:t>
            </a:r>
            <a:r>
              <a:rPr lang="en-US" sz="3200" dirty="0"/>
              <a:t> Patel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(220269)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Bhavishya</a:t>
            </a:r>
            <a:r>
              <a:rPr lang="en-US" sz="3200" dirty="0"/>
              <a:t> Gupta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220295)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Harshit Gupta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(220439)</a:t>
            </a:r>
            <a:endParaRPr lang="en-US" sz="3200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393F2BBB-AC40-E4D8-A1D5-E62082296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17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5"/>
    </mc:Choice>
    <mc:Fallback xmlns="">
      <p:transition spd="slow" advTm="2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                                    </a:t>
            </a:r>
            <a:br>
              <a:rPr lang="en-US" dirty="0"/>
            </a:br>
            <a:r>
              <a:rPr lang="en-US" dirty="0"/>
              <a:t>                                       References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Research paper titled “</a:t>
            </a:r>
            <a:r>
              <a:rPr lang="en-US" sz="2700" dirty="0"/>
              <a:t>Lifelong Domain Adaptation via Consolidated Internal Distribution” by Mohammad </a:t>
            </a:r>
            <a:r>
              <a:rPr lang="en-US" sz="2700" dirty="0" err="1"/>
              <a:t>Rostami</a:t>
            </a:r>
            <a:r>
              <a:rPr lang="en-US" sz="2700" dirty="0"/>
              <a:t>,</a:t>
            </a:r>
            <a:r>
              <a:rPr lang="fr-FR" sz="2800" dirty="0"/>
              <a:t> USC Information Sciences Institute Los Angeles, CA 90007</a:t>
            </a:r>
            <a:endParaRPr lang="en-US" sz="2700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EE2C532B-FA29-DB4F-FD18-B926516772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131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"/>
    </mc:Choice>
    <mc:Fallback xmlns="">
      <p:transition spd="slow" advTm="2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00812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Introduction to the problem :- </a:t>
            </a:r>
            <a:br>
              <a:rPr lang="en-US" b="1" dirty="0"/>
            </a:br>
            <a:br>
              <a:rPr lang="en-US" b="1" dirty="0"/>
            </a:br>
            <a:r>
              <a:rPr lang="en-US" sz="2700" b="1" dirty="0"/>
              <a:t>Problem</a:t>
            </a:r>
            <a:r>
              <a:rPr lang="en-US" sz="2700" dirty="0"/>
              <a:t>: Addressing Unsupervised Domain Adaptation (UDA) in Continual Learning (CL) settings.</a:t>
            </a:r>
            <a:br>
              <a:rPr lang="en-US" sz="2700" dirty="0"/>
            </a:br>
            <a:br>
              <a:rPr lang="en-US" dirty="0"/>
            </a:br>
            <a:r>
              <a:rPr lang="en-US" sz="2700" b="1" dirty="0"/>
              <a:t>Goal</a:t>
            </a:r>
            <a:r>
              <a:rPr lang="en-US" sz="2700" dirty="0"/>
              <a:t>: Update models to learn distributional shifts across tasks with unlabeled data while retaining past knowledge without giving access to previous data to avoid time consumption, which is a major factor while training data. 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D2E2B51A-1B56-98DC-E9CA-82C0E71BE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660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10"/>
    </mc:Choice>
    <mc:Fallback xmlns="">
      <p:transition spd="slow" advTm="2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89612"/>
            <a:ext cx="10018713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Catastrophic Forgetting</a:t>
            </a:r>
            <a:r>
              <a:rPr lang="en-US" sz="3200" dirty="0"/>
              <a:t>: The tendency of a model to forget previously learned information upon learning new tasks.</a:t>
            </a:r>
          </a:p>
          <a:p>
            <a:pPr marL="0" indent="0">
              <a:buNone/>
            </a:pPr>
            <a:r>
              <a:rPr lang="en-US" sz="3200" b="1" dirty="0"/>
              <a:t>Domain Shift</a:t>
            </a:r>
            <a:r>
              <a:rPr lang="en-US" sz="3200" dirty="0"/>
              <a:t>: The difference in data distribution between the source and target domains.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FF5D28F-D759-85A9-01D9-F84B8BA18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181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72"/>
    </mc:Choice>
    <mc:Fallback xmlns="">
      <p:transition spd="slow" advTm="19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r>
              <a:rPr lang="en-US" sz="3600" dirty="0"/>
              <a:t>Robust generalization on unseen data is difficult when there is a domain shift between training and testing data.</a:t>
            </a:r>
            <a:br>
              <a:rPr lang="en-US" sz="3600" dirty="0"/>
            </a:br>
            <a:r>
              <a:rPr lang="en-US" sz="3600" dirty="0"/>
              <a:t>We have the following approaches for this problem.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2" cy="3870961"/>
          </a:xfrm>
        </p:spPr>
        <p:txBody>
          <a:bodyPr>
            <a:normAutofit/>
          </a:bodyPr>
          <a:lstStyle/>
          <a:p>
            <a:r>
              <a:rPr lang="en-US" sz="2800" dirty="0"/>
              <a:t>Continual Learning (CL): In CL, the goal is to adaptively learn over time as the input distribution changes, which often leads to performance degradation and requires model retraining. </a:t>
            </a:r>
          </a:p>
          <a:p>
            <a:r>
              <a:rPr lang="en-US" sz="2800" dirty="0"/>
              <a:t>Unsupervised Domain Adaptation (UDA): UDA aims to train a model for a target domain with unannotated data by transferring knowledge from a related source domain with annotated data.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83B90681-137F-9611-5053-3A893420A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025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36"/>
    </mc:Choice>
    <mc:Fallback xmlns="">
      <p:transition spd="slow" advTm="32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F6BA-51D8-6519-0C30-B5AD87B4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Given Dataset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2B4603-2390-EA7C-49B0-F96E1BCBB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39262" y="2106455"/>
            <a:ext cx="7789765" cy="3827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4E94A3-2CAF-BD14-579A-E29485685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091" y="2054215"/>
            <a:ext cx="1589922" cy="487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4C6F08-5AF3-AE75-7088-95D583595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126" y="3119392"/>
            <a:ext cx="4422035" cy="382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06DF6D-BD3D-81AB-ECDC-99A5A4C91F76}"/>
              </a:ext>
            </a:extLst>
          </p:cNvPr>
          <p:cNvSpPr txBox="1"/>
          <p:nvPr/>
        </p:nvSpPr>
        <p:spPr>
          <a:xfrm>
            <a:off x="1216551" y="3132814"/>
            <a:ext cx="319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 a Neural network Model.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7DA370-0286-EB95-B78E-58258EF7E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055" y="3769126"/>
            <a:ext cx="10184969" cy="1114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68F6C4-76C1-3ED0-F0D2-0CA975393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603" y="4883790"/>
            <a:ext cx="10277045" cy="1114664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B733B29A-EB51-5C26-62B5-D706B69CB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27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46"/>
    </mc:Choice>
    <mc:Fallback xmlns="">
      <p:transition spd="slow" advTm="22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95944"/>
            <a:ext cx="10018713" cy="1306285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802674" y="1818014"/>
            <a:ext cx="1038932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/>
              <a:t>Consolidate internal distributions using GMM:</a:t>
            </a:r>
            <a:br>
              <a:rPr lang="en-US" dirty="0"/>
            </a:br>
            <a:r>
              <a:rPr lang="en-US" dirty="0"/>
              <a:t>Internal representations are modeled as a Gaussian Mixture Model, capturing the structure of learned data.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Gaussian Mixture Model (GMM)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GMM Definition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GMM is a probabilistic model that assumes all data points are generated from a mixture of several Gaussian distributions with unknown parameters.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Mathematical Formulation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latin typeface="Arial" panose="020B0604020202020204" pitchFamily="34" charset="0"/>
              </a:rPr>
              <a:t>                                 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</a:t>
            </a:r>
            <a:r>
              <a:rPr lang="el-GR" sz="2000" dirty="0"/>
              <a:t>α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the mixture weights, </a:t>
            </a:r>
            <a:r>
              <a:rPr lang="en-US" sz="2000" dirty="0"/>
              <a:t>µ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the means,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>
                <a:latin typeface="Arial" panose="020B0604020202020204" pitchFamily="34" charset="0"/>
              </a:rPr>
              <a:t>                      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sz="2000" dirty="0"/>
              <a:t>Σ</a:t>
            </a:r>
            <a:r>
              <a:rPr lang="en-US" sz="2000" dirty="0"/>
              <a:t>j 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 the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covariances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Gaussian components.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Optimization Problem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 the discrepancy between the source and target domain distributions.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04" y="4823182"/>
            <a:ext cx="2326078" cy="571778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FDCBABF0-5747-4FF5-C5AE-5BC6704A9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158453" y="469445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41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89"/>
    </mc:Choice>
    <mc:Fallback xmlns="">
      <p:transition spd="slow" advTm="20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7E2D-C330-EA04-68DD-56C2421B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991" y="146382"/>
            <a:ext cx="10018713" cy="1752599"/>
          </a:xfrm>
        </p:spPr>
        <p:txBody>
          <a:bodyPr/>
          <a:lstStyle/>
          <a:p>
            <a:r>
              <a:rPr lang="en-IN" dirty="0"/>
              <a:t>Loss function :- </a:t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989" y="1123474"/>
            <a:ext cx="6684997" cy="11141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B2FA0D-29E0-979A-C7F9-63368E84AEAB}"/>
              </a:ext>
            </a:extLst>
          </p:cNvPr>
          <p:cNvCxnSpPr>
            <a:cxnSpLocks/>
          </p:cNvCxnSpPr>
          <p:nvPr/>
        </p:nvCxnSpPr>
        <p:spPr>
          <a:xfrm flipH="1">
            <a:off x="7064998" y="1906408"/>
            <a:ext cx="287082" cy="623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47981-6F3B-4D10-2663-89C87A507BD6}"/>
              </a:ext>
            </a:extLst>
          </p:cNvPr>
          <p:cNvCxnSpPr>
            <a:cxnSpLocks/>
          </p:cNvCxnSpPr>
          <p:nvPr/>
        </p:nvCxnSpPr>
        <p:spPr>
          <a:xfrm>
            <a:off x="8727440" y="1899133"/>
            <a:ext cx="375920" cy="868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E78E9D-3A11-927B-5E78-B1261E3DA2D8}"/>
              </a:ext>
            </a:extLst>
          </p:cNvPr>
          <p:cNvCxnSpPr/>
          <p:nvPr/>
        </p:nvCxnSpPr>
        <p:spPr>
          <a:xfrm flipH="1">
            <a:off x="5516880" y="2767701"/>
            <a:ext cx="71120" cy="22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AFFDB5-09A5-FC04-A771-6E68343F4077}"/>
              </a:ext>
            </a:extLst>
          </p:cNvPr>
          <p:cNvCxnSpPr>
            <a:cxnSpLocks/>
          </p:cNvCxnSpPr>
          <p:nvPr/>
        </p:nvCxnSpPr>
        <p:spPr>
          <a:xfrm flipH="1">
            <a:off x="4064000" y="1846049"/>
            <a:ext cx="685800" cy="825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56085D-8082-2FCA-F8C5-947A04729F41}"/>
              </a:ext>
            </a:extLst>
          </p:cNvPr>
          <p:cNvSpPr txBox="1"/>
          <p:nvPr/>
        </p:nvSpPr>
        <p:spPr>
          <a:xfrm>
            <a:off x="1883360" y="2605293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Prediction from Neural Network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14CB33-4779-E5CF-9D16-ADB1242A9604}"/>
              </a:ext>
            </a:extLst>
          </p:cNvPr>
          <p:cNvSpPr txBox="1"/>
          <p:nvPr/>
        </p:nvSpPr>
        <p:spPr>
          <a:xfrm>
            <a:off x="5933440" y="2414408"/>
            <a:ext cx="2306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Preserve </a:t>
            </a:r>
          </a:p>
          <a:p>
            <a:r>
              <a:rPr lang="en-IN" dirty="0"/>
              <a:t>Generalisability on</a:t>
            </a:r>
          </a:p>
          <a:p>
            <a:r>
              <a:rPr lang="en-IN" dirty="0"/>
              <a:t> Internal Distribution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743DA2-A8D8-115A-6DF8-BA30C2CA67D2}"/>
              </a:ext>
            </a:extLst>
          </p:cNvPr>
          <p:cNvSpPr txBox="1"/>
          <p:nvPr/>
        </p:nvSpPr>
        <p:spPr>
          <a:xfrm>
            <a:off x="8585199" y="2607679"/>
            <a:ext cx="322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Enforces alignment of Target domain distribution with the internally learned 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94451B-8AC6-95BE-7C55-1B72A393937C}"/>
              </a:ext>
            </a:extLst>
          </p:cNvPr>
          <p:cNvSpPr txBox="1"/>
          <p:nvPr/>
        </p:nvSpPr>
        <p:spPr>
          <a:xfrm>
            <a:off x="1458428" y="3680937"/>
            <a:ext cx="32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More Generalised Loss form :-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4D2957-0A31-8686-FDC0-781057D20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93" y="4144197"/>
            <a:ext cx="11760407" cy="8546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0F8DB48-F86B-C02F-3829-A961EAF92E5F}"/>
              </a:ext>
            </a:extLst>
          </p:cNvPr>
          <p:cNvSpPr txBox="1"/>
          <p:nvPr/>
        </p:nvSpPr>
        <p:spPr>
          <a:xfrm>
            <a:off x="680721" y="5259788"/>
            <a:ext cx="6497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last two functions avoid catastrophic forgetting by calculating</a:t>
            </a:r>
          </a:p>
          <a:p>
            <a:r>
              <a:rPr lang="en-IN" dirty="0"/>
              <a:t> the distance from means from action replay.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D5895E-51A0-6A2D-689A-614020691868}"/>
              </a:ext>
            </a:extLst>
          </p:cNvPr>
          <p:cNvCxnSpPr>
            <a:cxnSpLocks/>
          </p:cNvCxnSpPr>
          <p:nvPr/>
        </p:nvCxnSpPr>
        <p:spPr>
          <a:xfrm>
            <a:off x="10007599" y="4743443"/>
            <a:ext cx="375920" cy="868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251448-23D1-3D72-87FE-D3B884E7C4D5}"/>
              </a:ext>
            </a:extLst>
          </p:cNvPr>
          <p:cNvSpPr txBox="1"/>
          <p:nvPr/>
        </p:nvSpPr>
        <p:spPr>
          <a:xfrm>
            <a:off x="9291320" y="5606137"/>
            <a:ext cx="2768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Consolidate the internal distribution across all the previous tasks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77AAC3-D0D3-73DF-6BC3-07E04D869AC3}"/>
              </a:ext>
            </a:extLst>
          </p:cNvPr>
          <p:cNvCxnSpPr>
            <a:cxnSpLocks/>
          </p:cNvCxnSpPr>
          <p:nvPr/>
        </p:nvCxnSpPr>
        <p:spPr>
          <a:xfrm>
            <a:off x="4843676" y="4881182"/>
            <a:ext cx="375920" cy="868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3E0B17-57E3-0814-CE35-9BE9B6B69CE6}"/>
              </a:ext>
            </a:extLst>
          </p:cNvPr>
          <p:cNvSpPr txBox="1"/>
          <p:nvPr/>
        </p:nvSpPr>
        <p:spPr>
          <a:xfrm>
            <a:off x="5106090" y="5752909"/>
            <a:ext cx="2185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Memory Buffer to </a:t>
            </a:r>
          </a:p>
          <a:p>
            <a:r>
              <a:rPr lang="en-IN" dirty="0"/>
              <a:t>Avoid Catastrophic </a:t>
            </a:r>
          </a:p>
          <a:p>
            <a:r>
              <a:rPr lang="en-IN" dirty="0"/>
              <a:t>Forgetting </a:t>
            </a:r>
          </a:p>
          <a:p>
            <a:endParaRPr lang="en-IN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CFB9259B-14A9-BF7A-571F-FE9A005D63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0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73"/>
    </mc:Choice>
    <mc:Fallback xmlns="">
      <p:transition spd="slow" advTm="44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0C08-8B28-B5BB-3BEE-7F7EF30C3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91" y="208280"/>
            <a:ext cx="7801929" cy="1752599"/>
          </a:xfrm>
        </p:spPr>
        <p:txBody>
          <a:bodyPr>
            <a:normAutofit/>
          </a:bodyPr>
          <a:lstStyle/>
          <a:p>
            <a:r>
              <a:rPr lang="en-IN" sz="3200" dirty="0"/>
              <a:t>Experience Replay through Memory Buffer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DF4D4-8D49-1629-01A7-4BEDD379B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07120" y="2438399"/>
            <a:ext cx="2895600" cy="4096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BA388-148C-0DB8-8B74-0ABEB3E6679A}"/>
              </a:ext>
            </a:extLst>
          </p:cNvPr>
          <p:cNvSpPr txBox="1"/>
          <p:nvPr/>
        </p:nvSpPr>
        <p:spPr>
          <a:xfrm>
            <a:off x="688977" y="2438399"/>
            <a:ext cx="6169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Given a memory budget of Nb samples, we pick the Mb=Nb/k samples per class that have the closest distance to the mean to form the buffer-store dataset. </a:t>
            </a:r>
          </a:p>
          <a:p>
            <a:endParaRPr lang="en-IN" dirty="0"/>
          </a:p>
          <a:p>
            <a:r>
              <a:rPr lang="en-IN" dirty="0"/>
              <a:t>This will store the most important points from the old dataset </a:t>
            </a:r>
          </a:p>
          <a:p>
            <a:r>
              <a:rPr lang="en-IN" dirty="0"/>
              <a:t>to avoid catastrophic forgetting. Not explicitly having the entire </a:t>
            </a:r>
          </a:p>
          <a:p>
            <a:r>
              <a:rPr lang="en-IN" dirty="0"/>
              <a:t>Dataset but the points which are closest to the mean. </a:t>
            </a:r>
          </a:p>
          <a:p>
            <a:endParaRPr lang="en-IN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D1E00AAE-0860-E950-3C7D-5921DC66B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544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76"/>
    </mc:Choice>
    <mc:Fallback xmlns="">
      <p:transition spd="slow" advTm="31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22070"/>
            <a:ext cx="10018713" cy="2059576"/>
          </a:xfrm>
        </p:spPr>
        <p:txBody>
          <a:bodyPr/>
          <a:lstStyle/>
          <a:p>
            <a:r>
              <a:rPr lang="en-US" dirty="0"/>
              <a:t>Theoretical Analysis of </a:t>
            </a:r>
            <a:r>
              <a:rPr lang="en-US" dirty="0" err="1"/>
              <a:t>LDAuCID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698171"/>
            <a:ext cx="10018713" cy="52904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Objective</a:t>
            </a:r>
            <a:r>
              <a:rPr lang="en-US" dirty="0" err="1"/>
              <a:t>:To</a:t>
            </a:r>
            <a:r>
              <a:rPr lang="en-US" dirty="0"/>
              <a:t> mitigate Catastrophic Forgetting and improve model generalization in lifelong Unsupervised Domain Adaptation (UDA).</a:t>
            </a:r>
          </a:p>
          <a:p>
            <a:pPr marL="0" indent="0">
              <a:buNone/>
            </a:pPr>
            <a:r>
              <a:rPr lang="en-US" b="1" dirty="0"/>
              <a:t>Key Concepts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/>
              <a:t> Internal Distribution Consolidation</a:t>
            </a:r>
            <a:r>
              <a:rPr lang="en-US" dirty="0"/>
              <a:t>: Maintain stability of the learned internal                                                                                                       distribution across tasks.</a:t>
            </a:r>
          </a:p>
          <a:p>
            <a:pPr marL="0" indent="0">
              <a:buNone/>
            </a:pPr>
            <a:r>
              <a:rPr lang="en-US" b="1" dirty="0"/>
              <a:t>Experience Replay</a:t>
            </a:r>
            <a:r>
              <a:rPr lang="en-US" dirty="0"/>
              <a:t>: Store and replay representative samples to retain past knowledge.</a:t>
            </a:r>
          </a:p>
          <a:p>
            <a:pPr marL="0" indent="0">
              <a:buNone/>
            </a:pPr>
            <a:r>
              <a:rPr lang="en-US" b="1" dirty="0"/>
              <a:t>Theorem</a:t>
            </a:r>
            <a:r>
              <a:rPr lang="en-US" dirty="0"/>
              <a:t>: Demonstrates that minimizing the empirical error and aligning task distributions in the embedding space reduces forgetting and enhances generalization.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validated using standard UDA benchmarks, showing improved performance and reduced forgetting.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30" y="5185954"/>
            <a:ext cx="6570617" cy="570528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6BFB3D72-711C-EF82-94E7-DBB03312E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937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48"/>
    </mc:Choice>
    <mc:Fallback xmlns="">
      <p:transition spd="slow" advTm="2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363</TotalTime>
  <Words>816</Words>
  <Application>Microsoft Office PowerPoint</Application>
  <PresentationFormat>Widescreen</PresentationFormat>
  <Paragraphs>70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Corbel</vt:lpstr>
      <vt:lpstr>Parallax</vt:lpstr>
      <vt:lpstr>Lifelong Domain Adaptation via Consolidated Internal Distribution</vt:lpstr>
      <vt:lpstr>Introduction to the problem :-   Problem: Addressing Unsupervised Domain Adaptation (UDA) in Continual Learning (CL) settings.  Goal: Update models to learn distributional shifts across tasks with unlabeled data while retaining past knowledge without giving access to previous data to avoid time consumption, which is a major factor while training data. </vt:lpstr>
      <vt:lpstr>Major Challenges</vt:lpstr>
      <vt:lpstr>  Robust generalization on unseen data is difficult when there is a domain shift between training and testing data. We have the following approaches for this problem.  </vt:lpstr>
      <vt:lpstr>Given Dataset </vt:lpstr>
      <vt:lpstr>Proposed Solution</vt:lpstr>
      <vt:lpstr>Loss function :-  </vt:lpstr>
      <vt:lpstr>Experience Replay through Memory Buffer </vt:lpstr>
      <vt:lpstr>Theoretical Analysis of LDAuCID Algorithm</vt:lpstr>
      <vt:lpstr>Results Presented in the Papers</vt:lpstr>
      <vt:lpstr>Conclusions</vt:lpstr>
      <vt:lpstr>Group Members</vt:lpstr>
      <vt:lpstr>                                                                            References  Research paper titled “Lifelong Domain Adaptation via Consolidated Internal Distribution” by Mohammad Rostami, USC Information Sciences Institute Los Angeles, CA 90007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Gautam Kumar</cp:lastModifiedBy>
  <cp:revision>30</cp:revision>
  <dcterms:created xsi:type="dcterms:W3CDTF">2024-11-26T10:29:55Z</dcterms:created>
  <dcterms:modified xsi:type="dcterms:W3CDTF">2024-11-26T18:13:15Z</dcterms:modified>
</cp:coreProperties>
</file>